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7" r:id="rId2"/>
    <p:sldId id="258" r:id="rId3"/>
    <p:sldId id="278" r:id="rId4"/>
    <p:sldId id="259" r:id="rId5"/>
    <p:sldId id="274" r:id="rId6"/>
    <p:sldId id="275" r:id="rId7"/>
    <p:sldId id="276" r:id="rId8"/>
    <p:sldId id="262" r:id="rId9"/>
    <p:sldId id="264" r:id="rId10"/>
    <p:sldId id="273" r:id="rId11"/>
    <p:sldId id="277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5332" autoAdjust="0"/>
  </p:normalViewPr>
  <p:slideViewPr>
    <p:cSldViewPr>
      <p:cViewPr varScale="1">
        <p:scale>
          <a:sx n="109" d="100"/>
          <a:sy n="109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096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0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4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552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47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0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5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4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FD69-990D-4121-845C-7E9AEA1B4D28}" type="datetimeFigureOut">
              <a:rPr lang="bg-BG" smtClean="0"/>
              <a:t>13.5.2024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479896-E9E6-47A7-B280-C7F1C497A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718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080209_519961971844678_1909805204425932800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4556" b="14961"/>
          <a:stretch>
            <a:fillRect/>
          </a:stretch>
        </p:blipFill>
        <p:spPr bwMode="auto">
          <a:xfrm>
            <a:off x="684213" y="1268413"/>
            <a:ext cx="7440612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763688" y="188640"/>
            <a:ext cx="55801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b="1" i="1" dirty="0">
                <a:latin typeface="Georgia" pitchFamily="18" charset="0"/>
              </a:rPr>
              <a:t>СУ ”Свети Климент                                      Охридски”    Симеоновград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n-a_JTHaXLR4Az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18280B7-8B0A-420C-81B8-778EC63E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7344816" cy="4824536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bg-BG" altLang="bg-BG" b="1" i="1" dirty="0">
                <a:solidFill>
                  <a:prstClr val="black"/>
                </a:solidFill>
                <a:latin typeface="Georgia" pitchFamily="18" charset="0"/>
              </a:rPr>
              <a:t>През учебната 202</a:t>
            </a:r>
            <a:r>
              <a:rPr lang="en-US" altLang="bg-BG" b="1" i="1" dirty="0">
                <a:solidFill>
                  <a:prstClr val="black"/>
                </a:solidFill>
                <a:latin typeface="Georgia" pitchFamily="18" charset="0"/>
              </a:rPr>
              <a:t>1</a:t>
            </a:r>
            <a:r>
              <a:rPr lang="bg-BG" altLang="bg-BG" b="1" i="1" dirty="0">
                <a:solidFill>
                  <a:prstClr val="black"/>
                </a:solidFill>
                <a:latin typeface="Georgia" pitchFamily="18" charset="0"/>
              </a:rPr>
              <a:t> – 202</a:t>
            </a:r>
            <a:r>
              <a:rPr lang="en-US" altLang="bg-BG" b="1" i="1" dirty="0">
                <a:solidFill>
                  <a:prstClr val="black"/>
                </a:solidFill>
                <a:latin typeface="Georgia" pitchFamily="18" charset="0"/>
              </a:rPr>
              <a:t>2</a:t>
            </a:r>
            <a:r>
              <a:rPr lang="bg-BG" altLang="bg-BG" b="1" i="1" dirty="0">
                <a:solidFill>
                  <a:prstClr val="black"/>
                </a:solidFill>
                <a:latin typeface="Georgia" pitchFamily="18" charset="0"/>
              </a:rPr>
              <a:t> г. се осъществи първи прием в осми клас по Професия “Машинен монтьор”, </a:t>
            </a:r>
          </a:p>
          <a:p>
            <a:pPr marL="365760" lvl="0" indent="-256032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bg-BG" altLang="bg-BG" b="1" i="1" dirty="0">
                <a:solidFill>
                  <a:prstClr val="black"/>
                </a:solidFill>
                <a:latin typeface="Georgia" pitchFamily="18" charset="0"/>
              </a:rPr>
              <a:t>Специалност “Металообработващи машини” </a:t>
            </a:r>
          </a:p>
          <a:p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Със срок на обучение 5 години</a:t>
            </a:r>
          </a:p>
          <a:p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Завършилите придобиват втора степен на професионална квалификация по </a:t>
            </a:r>
            <a:r>
              <a:rPr lang="bg-BG" b="1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професия“Машинен</a:t>
            </a:r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монтьор“</a:t>
            </a:r>
            <a:endParaRPr lang="bg-BG" b="1" i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09728"/>
            <a:r>
              <a:rPr lang="bg-BG" b="1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Балообразуващи</a:t>
            </a:r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предмети от </a:t>
            </a:r>
            <a:r>
              <a:rPr lang="bg-BG" b="1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НВО:Удвоени</a:t>
            </a:r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резултати по Български език и литература и Математика;</a:t>
            </a:r>
          </a:p>
          <a:p>
            <a:pPr marL="109728"/>
            <a:r>
              <a:rPr lang="bg-BG" b="1" i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Балообразуващи</a:t>
            </a:r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предмети от Свидетелство за основно образование:</a:t>
            </a:r>
          </a:p>
          <a:p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Физика и астрономия;</a:t>
            </a:r>
          </a:p>
          <a:p>
            <a:r>
              <a:rPr lang="bg-BG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Технологии и предприемачество;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32599"/>
            <a:ext cx="4248472" cy="21602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9120"/>
            <a:ext cx="42484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Работа в кабинета по практика професия Машинен монтьор 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9"/>
            <a:ext cx="4320480" cy="302433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79"/>
            <a:ext cx="4536504" cy="626469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" y="3744416"/>
            <a:ext cx="432953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040" y="1212638"/>
            <a:ext cx="8002587" cy="5229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" pitchFamily="2" charset="2"/>
              <a:buNone/>
            </a:pPr>
            <a:r>
              <a:rPr lang="bg-BG" altLang="bg-BG" b="1" i="1" dirty="0">
                <a:latin typeface="Century" pitchFamily="18" charset="0"/>
              </a:rPr>
              <a:t> </a:t>
            </a:r>
            <a:r>
              <a:rPr lang="bg-BG" altLang="bg-BG" sz="2400" b="1" i="1" dirty="0">
                <a:latin typeface="Georgia" pitchFamily="18" charset="0"/>
              </a:rPr>
              <a:t>Специалност “Производство на кулинарни </a:t>
            </a:r>
            <a:endParaRPr lang="en-US" altLang="bg-BG" sz="2400" b="1" i="1" dirty="0"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altLang="bg-BG" sz="2400" b="1" i="1" dirty="0"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bg-BG" altLang="bg-BG" sz="2400" b="1" i="1" dirty="0">
                <a:latin typeface="Georgia" pitchFamily="18" charset="0"/>
              </a:rPr>
              <a:t>изделия и напитки”, професия “Готвач” както и ,,Машинен монтьор“ – прием след 7-ми клас </a:t>
            </a:r>
            <a:endParaRPr lang="bg-BG" altLang="bg-BG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Текстово поле 2"/>
          <p:cNvSpPr txBox="1">
            <a:spLocks noChangeArrowheads="1"/>
          </p:cNvSpPr>
          <p:nvPr/>
        </p:nvSpPr>
        <p:spPr bwMode="auto">
          <a:xfrm>
            <a:off x="467544" y="421578"/>
            <a:ext cx="7704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bg-BG" altLang="bg-BG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Предложения за план – прием за учебната 2024 - </a:t>
            </a:r>
            <a:r>
              <a:rPr lang="bg-BG" altLang="bg-BG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</a:t>
            </a:r>
            <a:r>
              <a:rPr lang="en-US" altLang="bg-BG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bg-BG" altLang="bg-BG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en-US" altLang="bg-BG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bg-BG" altLang="bg-BG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</a:t>
            </a:r>
          </a:p>
        </p:txBody>
      </p:sp>
      <p:pic>
        <p:nvPicPr>
          <p:cNvPr id="8" name="Picture 11" descr="DSCN3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4386"/>
            <a:ext cx="21605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SCN37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2" y="5014386"/>
            <a:ext cx="2159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19" y="3748399"/>
            <a:ext cx="3456384" cy="291819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" y="2852935"/>
            <a:ext cx="2602756" cy="2098477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3" y="2852935"/>
            <a:ext cx="2602756" cy="21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975" y="588963"/>
            <a:ext cx="7439025" cy="8683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0" cap="all" dirty="0" err="1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Завършване</a:t>
            </a:r>
            <a:r>
              <a:rPr lang="en-US" sz="2800" b="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и </a:t>
            </a:r>
            <a:r>
              <a:rPr lang="en-US" sz="2800" b="0" cap="all" dirty="0" err="1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удостоверяване</a:t>
            </a:r>
            <a:r>
              <a:rPr lang="en-US" sz="2800" b="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</a:t>
            </a:r>
            <a:r>
              <a:rPr lang="en-US" sz="2800" b="0" cap="all" dirty="0" err="1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на</a:t>
            </a:r>
            <a:r>
              <a:rPr lang="en-US" sz="2800" b="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</a:t>
            </a:r>
            <a:r>
              <a:rPr lang="en-US" sz="2800" b="0" cap="all" dirty="0" err="1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професионалното</a:t>
            </a:r>
            <a:r>
              <a:rPr lang="en-US" sz="2800" b="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</a:t>
            </a:r>
            <a:r>
              <a:rPr lang="en-US" sz="2800" b="0" cap="all" dirty="0" err="1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образование</a:t>
            </a:r>
            <a:endParaRPr lang="bg-BG" sz="2800" b="0" cap="all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88840"/>
            <a:ext cx="7986762" cy="396557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bg-BG" altLang="bg-BG" sz="2400" dirty="0">
                <a:latin typeface="Georgia" pitchFamily="18" charset="0"/>
              </a:rPr>
              <a:t>  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Пълният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курс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обучение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bg-BG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 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</a:t>
            </a:r>
            <a:r>
              <a:rPr lang="bg-BG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bg-BG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bg-BG" altLang="bg-BG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bg-BG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дава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възможност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bg-BG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</a:t>
            </a:r>
            <a:r>
              <a:rPr lang="en-US" altLang="bg-BG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 </a:t>
            </a:r>
            <a:endParaRPr lang="bg-BG" altLang="bg-BG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n-US" altLang="bg-BG" sz="2400" b="1" dirty="0">
              <a:solidFill>
                <a:schemeClr val="hlink"/>
              </a:solidFill>
              <a:latin typeface="Georgia" pitchFamily="18" charset="0"/>
            </a:endParaRPr>
          </a:p>
          <a:p>
            <a:r>
              <a:rPr lang="en-US" altLang="bg-BG" sz="2400" b="1" i="1" dirty="0" err="1">
                <a:latin typeface="Georgia" pitchFamily="18" charset="0"/>
              </a:rPr>
              <a:t>Придобиване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право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за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явяване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на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държавни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зрелостни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изпити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за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средно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образование</a:t>
            </a:r>
            <a:r>
              <a:rPr lang="en-US" altLang="bg-BG" sz="2400" b="1" i="1" dirty="0">
                <a:latin typeface="Georgia" pitchFamily="18" charset="0"/>
              </a:rPr>
              <a:t>;</a:t>
            </a:r>
          </a:p>
          <a:p>
            <a:r>
              <a:rPr lang="en-US" altLang="bg-BG" sz="2400" b="1" i="1" dirty="0" err="1">
                <a:latin typeface="Georgia" pitchFamily="18" charset="0"/>
              </a:rPr>
              <a:t>Придобиване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право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за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явяване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на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държавни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изпити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за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втора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степен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на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професионална</a:t>
            </a:r>
            <a:r>
              <a:rPr lang="en-US" altLang="bg-BG" sz="2400" b="1" i="1" dirty="0">
                <a:latin typeface="Georgia" pitchFamily="18" charset="0"/>
              </a:rPr>
              <a:t> </a:t>
            </a:r>
            <a:r>
              <a:rPr lang="en-US" altLang="bg-BG" sz="2400" b="1" i="1" dirty="0" err="1">
                <a:latin typeface="Georgia" pitchFamily="18" charset="0"/>
              </a:rPr>
              <a:t>квалификация</a:t>
            </a:r>
            <a:r>
              <a:rPr lang="bg-BG" altLang="bg-BG" sz="2400" b="1" i="1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8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2483768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800" b="1" i="1" dirty="0">
                <a:latin typeface="Georgia" pitchFamily="18" charset="0"/>
                <a:cs typeface="Arial" pitchFamily="34" charset="0"/>
              </a:rPr>
              <a:t>Очакваме ви !</a:t>
            </a:r>
          </a:p>
          <a:p>
            <a:pPr algn="ctr"/>
            <a:r>
              <a:rPr lang="bg-BG" sz="2800" b="1" i="1" dirty="0">
                <a:latin typeface="Georgia" pitchFamily="18" charset="0"/>
                <a:cs typeface="Arial" pitchFamily="34" charset="0"/>
              </a:rPr>
              <a:t>Заповядайте при нас!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-108520" y="10316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000" b="1" i="1" dirty="0">
                <a:latin typeface="Georgia" pitchFamily="18" charset="0"/>
              </a:rPr>
              <a:t>СУ ”Свети Климент                                      Охридски”    Симеоновград</a:t>
            </a:r>
            <a:endParaRPr lang="en-US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355976" y="11427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000" b="1" i="1" dirty="0">
                <a:latin typeface="Georgia" pitchFamily="18" charset="0"/>
              </a:rPr>
              <a:t>Ние, колектива на училището ще сбъднем Вашите мечти !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36392"/>
            <a:ext cx="7776864" cy="43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1"/>
          <p:cNvSpPr txBox="1">
            <a:spLocks noChangeArrowheads="1"/>
          </p:cNvSpPr>
          <p:nvPr/>
        </p:nvSpPr>
        <p:spPr bwMode="auto">
          <a:xfrm>
            <a:off x="288926" y="188913"/>
            <a:ext cx="8459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bg-BG" altLang="bg-BG" sz="2000" b="1" dirty="0">
                <a:latin typeface="Georgia" pitchFamily="18" charset="0"/>
              </a:rPr>
              <a:t>Към момента в СУ “Свети Климент Охридски” </a:t>
            </a:r>
            <a:endParaRPr lang="en-US" altLang="bg-BG" sz="2000" b="1" dirty="0">
              <a:latin typeface="Georgia" pitchFamily="18" charset="0"/>
            </a:endParaRPr>
          </a:p>
          <a:p>
            <a:pPr algn="ctr">
              <a:defRPr/>
            </a:pPr>
            <a:r>
              <a:rPr lang="bg-BG" altLang="bg-BG" sz="2000" b="1" dirty="0">
                <a:latin typeface="Georgia" pitchFamily="18" charset="0"/>
              </a:rPr>
              <a:t>работят </a:t>
            </a:r>
            <a:r>
              <a:rPr lang="en-US" altLang="bg-BG" sz="2000" b="1" dirty="0">
                <a:latin typeface="Georgia" pitchFamily="18" charset="0"/>
              </a:rPr>
              <a:t>40</a:t>
            </a:r>
            <a:r>
              <a:rPr lang="bg-BG" altLang="bg-BG" sz="2000" b="1" dirty="0">
                <a:latin typeface="Georgia" pitchFamily="18" charset="0"/>
              </a:rPr>
              <a:t> преподаватели и обучават </a:t>
            </a:r>
            <a:r>
              <a:rPr lang="en-US" altLang="bg-BG" sz="2000" b="1" dirty="0">
                <a:latin typeface="Georgia" pitchFamily="18" charset="0"/>
              </a:rPr>
              <a:t>377</a:t>
            </a:r>
            <a:r>
              <a:rPr lang="bg-BG" altLang="bg-BG" sz="2000" b="1" dirty="0">
                <a:latin typeface="Georgia" pitchFamily="18" charset="0"/>
              </a:rPr>
              <a:t> деца и ученици. </a:t>
            </a:r>
            <a:endParaRPr lang="bg-BG" altLang="bg-BG" sz="2000" b="1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defRPr/>
            </a:pPr>
            <a:endParaRPr lang="bg-BG" altLang="bg-BG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4" y="1222051"/>
            <a:ext cx="2513739" cy="347725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2051"/>
            <a:ext cx="2377642" cy="331661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0" y="1222051"/>
            <a:ext cx="2377642" cy="3316613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2908"/>
            <a:ext cx="3888432" cy="1713779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4" y="4799300"/>
            <a:ext cx="3888432" cy="17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571343" cy="1049235"/>
          </a:xfrm>
        </p:spPr>
        <p:txBody>
          <a:bodyPr/>
          <a:lstStyle/>
          <a:p>
            <a:pPr algn="ctr"/>
            <a:r>
              <a:rPr lang="bg-BG" i="1" dirty="0"/>
              <a:t>Забавление и обучение в училищния живот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59"/>
            <a:ext cx="4355976" cy="247915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1" y="4144782"/>
            <a:ext cx="7200800" cy="271321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6572"/>
            <a:ext cx="458797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683568" y="18864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3200" dirty="0">
                <a:solidFill>
                  <a:srgbClr val="003366"/>
                </a:solidFill>
                <a:effectLst/>
                <a:latin typeface="Monotype Corsiva" pitchFamily="66" charset="0"/>
              </a:rPr>
              <a:t>МАТЕРИАЛНО - ТЕХНИЧЕСКА БАЗА</a:t>
            </a:r>
            <a:endParaRPr lang="bg-BG" sz="32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07504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Три кабинета по </a:t>
            </a:r>
            <a:r>
              <a:rPr lang="bg-BG" altLang="bg-BG" sz="2400" b="1" dirty="0" err="1">
                <a:solidFill>
                  <a:srgbClr val="000000"/>
                </a:solidFill>
                <a:latin typeface="Monotype Corsiva" pitchFamily="66" charset="0"/>
              </a:rPr>
              <a:t>чуждоезиково</a:t>
            </a: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 обучение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Четири кабинета по математика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Кабинет по химия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Кабинет по биология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Четири кабинета по български език и литература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Два кабинета по история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Кабинет по изобразително изкуство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Физкултурен салон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4788024" y="908720"/>
            <a:ext cx="4062028" cy="483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solidFill>
                  <a:srgbClr val="000000"/>
                </a:solidFill>
                <a:latin typeface="Monotype Corsiva" pitchFamily="66" charset="0"/>
              </a:rPr>
              <a:t>Спортна площадка в двора на училището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latin typeface="Monotype Corsiva" pitchFamily="66" charset="0"/>
              </a:rPr>
              <a:t>Училището разполага с библиотека;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dirty="0">
                <a:latin typeface="Monotype Corsiva" pitchFamily="66" charset="0"/>
              </a:rPr>
              <a:t>Два компютърни кабинета </a:t>
            </a:r>
            <a:r>
              <a:rPr lang="bg-BG" altLang="bg-BG" sz="2400" b="1" i="1" dirty="0">
                <a:latin typeface="Monotype Corsiva" pitchFamily="66" charset="0"/>
              </a:rPr>
              <a:t>с локална мрежа, постоянна интернет връзка, скенери, принтери, мултимедии;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i="1" dirty="0">
                <a:latin typeface="Monotype Corsiva" pitchFamily="66" charset="0"/>
              </a:rPr>
              <a:t>Нов кабинет по теория на професия „Готвач“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i="1" dirty="0">
                <a:latin typeface="Monotype Corsiva" pitchFamily="66" charset="0"/>
              </a:rPr>
              <a:t>Кабинет по готварство;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i="1" dirty="0">
                <a:latin typeface="Monotype Corsiva" pitchFamily="66" charset="0"/>
              </a:rPr>
              <a:t>Нов кабинет по учебна практика на професия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bg-BG" altLang="bg-BG" sz="2400" b="1" i="1" dirty="0">
                <a:latin typeface="Monotype Corsiva" pitchFamily="66" charset="0"/>
              </a:rPr>
              <a:t>„ Машинен монтьор“;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bg-BG" altLang="bg-BG" sz="2400" b="1" i="1" dirty="0">
                <a:latin typeface="Monotype Corsiva" pitchFamily="66" charset="0"/>
              </a:rPr>
              <a:t>Кабинет по БДП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bg-BG" altLang="bg-BG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bg-BG" i="1" dirty="0"/>
              <a:t>Участие на ученици в програма </a:t>
            </a:r>
            <a:r>
              <a:rPr lang="bg-BG" i="1" dirty="0" err="1"/>
              <a:t>еразъм</a:t>
            </a:r>
            <a:r>
              <a:rPr lang="bg-BG" i="1" dirty="0"/>
              <a:t>+ и посещение на забележителности в различни страни професия готвач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3"/>
            <a:ext cx="4355976" cy="381642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5"/>
            <a:ext cx="4392488" cy="40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3912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bg-BG" sz="2400" i="1" dirty="0"/>
              <a:t>Програмите в които участва училището предлагат работа в реална работна среда и придобиване на безценен опит и сертификати от чужбина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987824" cy="4941168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916832"/>
            <a:ext cx="4019345" cy="259228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33" y="4509120"/>
            <a:ext cx="444108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53084" y="44624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bg-BG" sz="2400" i="1" dirty="0"/>
              <a:t>За втора поредна година училището печели участие в ученически практики 2 за работа в заведения в гр. Симеоновград които биват заплатени на учениците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635896" cy="479715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3528392" cy="208823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16086"/>
            <a:ext cx="363589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2306"/>
            <a:ext cx="417646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авоъгълник 5"/>
          <p:cNvSpPr>
            <a:spLocks noChangeArrowheads="1"/>
          </p:cNvSpPr>
          <p:nvPr/>
        </p:nvSpPr>
        <p:spPr bwMode="auto">
          <a:xfrm>
            <a:off x="1876743" y="116632"/>
            <a:ext cx="53911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bg-BG" altLang="bg-BG" sz="2400" b="1" i="1" dirty="0">
                <a:latin typeface="Georgia" pitchFamily="18" charset="0"/>
              </a:rPr>
              <a:t>Часовете по теория и практика на специалността се провеждат в специализирани кабинети. </a:t>
            </a:r>
            <a:endParaRPr lang="bg-BG" altLang="bg-BG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5" y="1548728"/>
            <a:ext cx="4196458" cy="274608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" y="4424167"/>
            <a:ext cx="4176464" cy="240001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52714"/>
            <a:ext cx="4176464" cy="23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528624" y="241484"/>
            <a:ext cx="6556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2800" b="1" i="1" dirty="0">
                <a:latin typeface="Georgia" pitchFamily="18" charset="0"/>
              </a:rPr>
              <a:t>Изучавани профили и професии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211796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bg-BG" altLang="bg-BG" sz="1600" b="1" i="1" dirty="0">
                <a:latin typeface="Georgia" pitchFamily="18" charset="0"/>
              </a:rPr>
              <a:t>Професия “Готвач”, 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bg-BG" altLang="bg-BG" sz="1600" b="1" i="1" dirty="0">
                <a:latin typeface="Georgia" pitchFamily="18" charset="0"/>
              </a:rPr>
              <a:t>Специалност “Производство на кулинарни   изделия и напитки</a:t>
            </a:r>
            <a:r>
              <a:rPr lang="bg-BG" altLang="bg-BG" sz="1600" b="1" dirty="0">
                <a:latin typeface="Georgia" pitchFamily="18" charset="0"/>
              </a:rPr>
              <a:t>”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197004" y="4799185"/>
            <a:ext cx="3119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defRPr/>
            </a:pPr>
            <a:r>
              <a:rPr lang="bg-BG" altLang="bg-BG" sz="2000" b="1" i="1" dirty="0">
                <a:latin typeface="Georgia" pitchFamily="18" charset="0"/>
              </a:rPr>
              <a:t>Първият прием е осъществен през 2009/2010 учебна година.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11175" y="4799185"/>
            <a:ext cx="462647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itchFamily="2" charset="2"/>
              <a:buChar char="Ø"/>
              <a:defRPr/>
            </a:pPr>
            <a:r>
              <a:rPr lang="bg-BG" altLang="bg-BG" sz="18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bg-BG" altLang="bg-BG" sz="2000" b="1" i="1" dirty="0">
                <a:solidFill>
                  <a:srgbClr val="000000"/>
                </a:solidFill>
                <a:latin typeface="Georgia" pitchFamily="18" charset="0"/>
              </a:rPr>
              <a:t>Български език и литература- НВО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bg-BG" altLang="bg-BG" sz="2000" b="1" i="1" dirty="0">
                <a:solidFill>
                  <a:srgbClr val="000000"/>
                </a:solidFill>
                <a:latin typeface="Georgia" pitchFamily="18" charset="0"/>
              </a:rPr>
              <a:t> Математика - НВО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bg-BG" altLang="bg-BG" sz="2000" b="1" i="1" dirty="0">
                <a:solidFill>
                  <a:srgbClr val="000000"/>
                </a:solidFill>
                <a:latin typeface="Georgia" pitchFamily="18" charset="0"/>
              </a:rPr>
              <a:t>БЗО и Технологии</a:t>
            </a:r>
          </a:p>
          <a:p>
            <a:pPr algn="l">
              <a:buFont typeface="Wingdings" pitchFamily="2" charset="2"/>
              <a:buChar char="Ø"/>
              <a:defRPr/>
            </a:pPr>
            <a:endParaRPr lang="bg-BG" altLang="bg-BG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3" y="2097271"/>
            <a:ext cx="3696072" cy="286206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54867"/>
            <a:ext cx="2154010" cy="125389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96415"/>
            <a:ext cx="2355453" cy="1531888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18422"/>
            <a:ext cx="2154010" cy="15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Галерия</Template>
  <TotalTime>630</TotalTime>
  <Words>431</Words>
  <Application>Microsoft Office PowerPoint</Application>
  <PresentationFormat>Презентация на цял екран (4:3)</PresentationFormat>
  <Paragraphs>55</Paragraphs>
  <Slides>14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2" baseType="lpstr">
      <vt:lpstr>Arial</vt:lpstr>
      <vt:lpstr>Century</vt:lpstr>
      <vt:lpstr>Georgia</vt:lpstr>
      <vt:lpstr>Gill Sans MT</vt:lpstr>
      <vt:lpstr>Monotype Corsiva</vt:lpstr>
      <vt:lpstr>Verdana</vt:lpstr>
      <vt:lpstr>Wingdings</vt:lpstr>
      <vt:lpstr>Gallery</vt:lpstr>
      <vt:lpstr>Презентация на PowerPoint</vt:lpstr>
      <vt:lpstr>Презентация на PowerPoint</vt:lpstr>
      <vt:lpstr>Забавление и обучение в училищния живот</vt:lpstr>
      <vt:lpstr>Презентация на PowerPoint</vt:lpstr>
      <vt:lpstr>Участие на ученици в програма еразъм+ и посещение на забележителности в различни страни професия готвач</vt:lpstr>
      <vt:lpstr>Програмите в които участва училището предлагат работа в реална работна среда и придобиване на безценен опит и сертификати от чужбина</vt:lpstr>
      <vt:lpstr>За втора поредна година училището печели участие в ученически практики 2 за работа в заведения в гр. Симеоновград които биват заплатени на учениците</vt:lpstr>
      <vt:lpstr>Презентация на PowerPoint</vt:lpstr>
      <vt:lpstr>Презентация на PowerPoint</vt:lpstr>
      <vt:lpstr>Презентация на PowerPoint</vt:lpstr>
      <vt:lpstr>Работа в кабинета по практика професия Машинен монтьор </vt:lpstr>
      <vt:lpstr>Презентация на PowerPoint</vt:lpstr>
      <vt:lpstr>Завършване и удостоверяване на професионалното образование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Acer</dc:creator>
  <cp:lastModifiedBy>2604004: СУ "Св. Климент Охридски" - Симеоновград</cp:lastModifiedBy>
  <cp:revision>43</cp:revision>
  <dcterms:created xsi:type="dcterms:W3CDTF">2020-05-11T16:58:27Z</dcterms:created>
  <dcterms:modified xsi:type="dcterms:W3CDTF">2024-05-13T11:03:16Z</dcterms:modified>
</cp:coreProperties>
</file>